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5" r:id="rId2"/>
    <p:sldId id="257" r:id="rId3"/>
    <p:sldId id="258" r:id="rId4"/>
    <p:sldId id="256" r:id="rId5"/>
    <p:sldId id="259" r:id="rId6"/>
    <p:sldId id="260" r:id="rId7"/>
    <p:sldId id="261" r:id="rId8"/>
    <p:sldId id="262" r:id="rId9"/>
    <p:sldId id="266" r:id="rId10"/>
    <p:sldId id="264" r:id="rId11"/>
    <p:sldId id="267" r:id="rId12"/>
    <p:sldId id="268" r:id="rId13"/>
    <p:sldId id="270" r:id="rId14"/>
    <p:sldId id="27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10935-6347-4FD9-8797-E3DF89FB673E}" type="datetimeFigureOut">
              <a:rPr lang="en-GB" smtClean="0"/>
              <a:t>06/12/2018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5C4CD-D2E1-4D51-9367-BF8D650FCE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43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94f7ab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94f7ab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3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94f7abd7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94f7abd7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7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94f7abd7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94f7abd7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009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94f7abd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94f7abd7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78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55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62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070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730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36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483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750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79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40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851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387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70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754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87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61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87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6124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DE45-F4EA-AC47-8688-D57540F83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20" y="2404531"/>
            <a:ext cx="9019166" cy="1646302"/>
          </a:xfrm>
        </p:spPr>
        <p:txBody>
          <a:bodyPr/>
          <a:lstStyle/>
          <a:p>
            <a:r>
              <a:rPr lang="en-GB" dirty="0"/>
              <a:t>What Does Entrepreneurship Mean to Us?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9D4C6-6FB8-1A40-A5D2-C8C56841D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274" y="4050833"/>
            <a:ext cx="8008729" cy="1096899"/>
          </a:xfrm>
        </p:spPr>
        <p:txBody>
          <a:bodyPr/>
          <a:lstStyle/>
          <a:p>
            <a:r>
              <a:rPr lang="en-GB" dirty="0"/>
              <a:t>By Jia Min, </a:t>
            </a:r>
            <a:r>
              <a:rPr lang="en-GB" dirty="0" err="1"/>
              <a:t>Kathaleen</a:t>
            </a:r>
            <a:r>
              <a:rPr lang="en-GB" dirty="0"/>
              <a:t> Anderson, Laura-Céline, Justin NG and Nirav Shah</a:t>
            </a:r>
          </a:p>
        </p:txBody>
      </p:sp>
    </p:spTree>
    <p:extLst>
      <p:ext uri="{BB962C8B-B14F-4D97-AF65-F5344CB8AC3E}">
        <p14:creationId xmlns:p14="http://schemas.microsoft.com/office/powerpoint/2010/main" val="45283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Democratisation of Technology</a:t>
            </a:r>
            <a:endParaRPr dirty="0"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677334" y="2151264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 for emergence and success of digital entrepreneurship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to technology has rapidly increased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 is becoming more affordable, user-friendly and  sophisticated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 has empowered and embodied users to become contributors and critics - becoming their own digital entrepreneurs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069A3F-6E26-DC44-A7D5-68B273F0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112" y="0"/>
            <a:ext cx="4121888" cy="2736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37EC2-4F7F-AC4D-B66F-5011A3A3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516" y="4693074"/>
            <a:ext cx="3728484" cy="21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 Entrepreneur Traits	</a:t>
            </a:r>
            <a:endParaRPr dirty="0"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in smaller groups - faster access to market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Innovative and dynamic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Resilient leaders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and creative 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26761-D639-B446-835A-ED3E39CF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8" y="2695498"/>
            <a:ext cx="6776228" cy="38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Airbnb 		</a:t>
            </a:r>
            <a:endParaRPr dirty="0"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332720" y="1270050"/>
            <a:ext cx="85968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Facilitated through collaborative consumption and the democratisation of technology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Initially rented out three mattresses on the floor of their apartment and served breakfast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Entered the digital market with a blog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Launched at South by </a:t>
            </a:r>
            <a:r>
              <a:rPr lang="en-GB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SouthWest</a:t>
            </a: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got two bookings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Grew through large amounts of capital funding to gain a valuation exceeding $10 billion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GB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Collaborative consumption - cost of purchasing the good/service is not borne by one individual but divided across a group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7F67C5-8D07-A445-9F86-803D5BDE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905" y="0"/>
            <a:ext cx="3607095" cy="2029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E17771-0CCD-D647-964A-985026CC8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089" y="4322727"/>
            <a:ext cx="3802912" cy="25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224F2B-C686-F340-ACBD-30F1CD25B5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3494" y="577088"/>
          <a:ext cx="8942156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539">
                  <a:extLst>
                    <a:ext uri="{9D8B030D-6E8A-4147-A177-3AD203B41FA5}">
                      <a16:colId xmlns:a16="http://schemas.microsoft.com/office/drawing/2014/main" val="2307638934"/>
                    </a:ext>
                  </a:extLst>
                </a:gridCol>
                <a:gridCol w="2235539">
                  <a:extLst>
                    <a:ext uri="{9D8B030D-6E8A-4147-A177-3AD203B41FA5}">
                      <a16:colId xmlns:a16="http://schemas.microsoft.com/office/drawing/2014/main" val="4140641705"/>
                    </a:ext>
                  </a:extLst>
                </a:gridCol>
                <a:gridCol w="2235539">
                  <a:extLst>
                    <a:ext uri="{9D8B030D-6E8A-4147-A177-3AD203B41FA5}">
                      <a16:colId xmlns:a16="http://schemas.microsoft.com/office/drawing/2014/main" val="1933684902"/>
                    </a:ext>
                  </a:extLst>
                </a:gridCol>
                <a:gridCol w="2235539">
                  <a:extLst>
                    <a:ext uri="{9D8B030D-6E8A-4147-A177-3AD203B41FA5}">
                      <a16:colId xmlns:a16="http://schemas.microsoft.com/office/drawing/2014/main" val="982971614"/>
                    </a:ext>
                  </a:extLst>
                </a:gridCol>
              </a:tblGrid>
              <a:tr h="599632">
                <a:tc>
                  <a:txBody>
                    <a:bodyPr/>
                    <a:lstStyle/>
                    <a:p>
                      <a:r>
                        <a:rPr lang="en-GB" sz="1800"/>
                        <a:t>Myth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Misconception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Social Entrepreneurship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Digital Entrepreneurship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717600"/>
                  </a:ext>
                </a:extLst>
              </a:tr>
              <a:tr h="599632">
                <a:tc>
                  <a:txBody>
                    <a:bodyPr/>
                    <a:lstStyle/>
                    <a:p>
                      <a:r>
                        <a:rPr lang="en-GB" sz="1800" dirty="0"/>
                        <a:t>The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Generate maximum 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Ethical 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Innovative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52790"/>
                  </a:ext>
                </a:extLst>
              </a:tr>
              <a:tr h="1093446">
                <a:tc>
                  <a:txBody>
                    <a:bodyPr/>
                    <a:lstStyle/>
                    <a:p>
                      <a:r>
                        <a:rPr lang="en-GB" sz="1800" dirty="0"/>
                        <a:t>The characteristics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There is a set number of characteristics every entrepreneur has to have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Inherent altruism and empathy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tech-savvy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32581"/>
                  </a:ext>
                </a:extLst>
              </a:tr>
              <a:tr h="846539">
                <a:tc>
                  <a:txBody>
                    <a:bodyPr/>
                    <a:lstStyle/>
                    <a:p>
                      <a:r>
                        <a:rPr lang="en-GB" sz="1800" dirty="0"/>
                        <a:t>Working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The Office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Anywhere with access to the necessary technologies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91653"/>
                  </a:ext>
                </a:extLst>
              </a:tr>
              <a:tr h="599632">
                <a:tc>
                  <a:txBody>
                    <a:bodyPr/>
                    <a:lstStyle/>
                    <a:p>
                      <a:r>
                        <a:rPr lang="en-GB" sz="1800" dirty="0"/>
                        <a:t>The sphere the venture is affective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Traditional Market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Consumer market and field </a:t>
                      </a:r>
                      <a:r>
                        <a:rPr lang="en-GB" sz="1800" noProof="0" dirty="0"/>
                        <a:t>sought</a:t>
                      </a:r>
                      <a:r>
                        <a:rPr lang="en-GB" sz="1800" dirty="0"/>
                        <a:t> to improve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339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4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60B9-64D2-B542-9065-70C80502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Testimonials</a:t>
            </a:r>
          </a:p>
        </p:txBody>
      </p:sp>
    </p:spTree>
    <p:extLst>
      <p:ext uri="{BB962C8B-B14F-4D97-AF65-F5344CB8AC3E}">
        <p14:creationId xmlns:p14="http://schemas.microsoft.com/office/powerpoint/2010/main" val="337976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E0C-48D6-4307-8B31-6711F00F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20ED8-DF19-416F-816A-9E4C3416B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7800"/>
            <a:ext cx="8596668" cy="5118099"/>
          </a:xfrm>
        </p:spPr>
        <p:txBody>
          <a:bodyPr>
            <a:normAutofit fontScale="92500" lnSpcReduction="10000"/>
          </a:bodyPr>
          <a:lstStyle/>
          <a:p>
            <a:r>
              <a:rPr lang="en-GB" sz="800" dirty="0"/>
              <a:t>Alvord SH, Brown LD, Letts CW, ‘</a:t>
            </a:r>
            <a:r>
              <a:rPr lang="en-GB" sz="800" i="1" dirty="0"/>
              <a:t>Social Entrepreneurship and Societal Transformation: An Exploratory Study</a:t>
            </a:r>
            <a:r>
              <a:rPr lang="en-GB" sz="800" dirty="0"/>
              <a:t>’ (2004) 40(3) The Journal of Applied Behavioural Science 260-282 &lt;http://citeseerx.ist.psu.edu/viewdoc/download?doi=10.1.1.321.8660&amp;rep=rep1&amp;type=pdf&gt; (accessed 18 November 2018), pp. 261</a:t>
            </a:r>
          </a:p>
          <a:p>
            <a:r>
              <a:rPr lang="en-GB" sz="800" dirty="0" err="1"/>
              <a:t>Delventhal</a:t>
            </a:r>
            <a:r>
              <a:rPr lang="en-GB" sz="800" dirty="0"/>
              <a:t> S, ‘</a:t>
            </a:r>
            <a:r>
              <a:rPr lang="en-GB" sz="800" i="1" dirty="0"/>
              <a:t>The 10 Most Successful Social Entrepreneurs</a:t>
            </a:r>
            <a:r>
              <a:rPr lang="en-GB" sz="800" dirty="0"/>
              <a:t>’ (Investopedia, 2018) &lt;https://www.investopedia.com/articles/investing/092515/10-most-successful-social-entrepreneurs.asp&gt; (accessed 19 November 2018)</a:t>
            </a:r>
          </a:p>
          <a:p>
            <a:r>
              <a:rPr lang="en-GB" sz="800" dirty="0" err="1"/>
              <a:t>Fontinelle</a:t>
            </a:r>
            <a:r>
              <a:rPr lang="en-GB" sz="800" dirty="0"/>
              <a:t> A, ‘</a:t>
            </a:r>
            <a:r>
              <a:rPr lang="en-GB" sz="800" i="1" dirty="0"/>
              <a:t>Triple Bottom Line (TBL)</a:t>
            </a:r>
            <a:r>
              <a:rPr lang="en-GB" sz="800" dirty="0"/>
              <a:t>’ (Investopedia, 2018) &lt;https://www.investopedia.com/terms/t/triple-bottom-line.asp&gt; (accessed 19 November 2018)</a:t>
            </a:r>
          </a:p>
          <a:p>
            <a:r>
              <a:rPr lang="en-GB" sz="800" dirty="0" err="1"/>
              <a:t>Hmieleski</a:t>
            </a:r>
            <a:r>
              <a:rPr lang="en-GB" sz="800" dirty="0"/>
              <a:t> KM and Lerner DA, ‘</a:t>
            </a:r>
            <a:r>
              <a:rPr lang="en-GB" sz="800" i="1" dirty="0"/>
              <a:t>The Dark Triad and Nascent Entrepreneurship: An Examination of Unproductive versus Productive Entrepreneurial Motives</a:t>
            </a:r>
            <a:r>
              <a:rPr lang="en-GB" sz="800" dirty="0"/>
              <a:t>’ (2016) 54(S1) Journal of Small Business Management 7-32 &lt;http://www.hmieleski.com/Publications/Hmieleski_Lerner_JSBM_2016.pdf&gt; (accessed 18 November 2018), pp. 27</a:t>
            </a:r>
          </a:p>
          <a:p>
            <a:r>
              <a:rPr lang="en-GB" sz="800" dirty="0" err="1"/>
              <a:t>Hmieleski</a:t>
            </a:r>
            <a:r>
              <a:rPr lang="en-GB" sz="800" dirty="0"/>
              <a:t> KM and Lerner DA, ‘</a:t>
            </a:r>
            <a:r>
              <a:rPr lang="en-GB" sz="800" i="1" dirty="0"/>
              <a:t>The Dark Triad: Narcissism, Psychopathy, and Machiavellianism as Predicators of Entrepreneurial Entry</a:t>
            </a:r>
            <a:r>
              <a:rPr lang="en-GB" sz="800" dirty="0"/>
              <a:t>’ (2013) 33(4) Frontiers of Entrepreneurship Research &lt;https://digitalknowledge.babson.edu/cgi/viewcontent.cgi?referer=https://scholar.google.co.uk/&amp;httpsredir=1&amp;article=2674&amp;context=fer&gt; (accessed 18 November 2018), article 6</a:t>
            </a:r>
          </a:p>
          <a:p>
            <a:r>
              <a:rPr lang="en-GB" sz="800" dirty="0"/>
              <a:t>Mair J, Robinson J, and </a:t>
            </a:r>
            <a:r>
              <a:rPr lang="en-GB" sz="800" dirty="0" err="1"/>
              <a:t>Hockerts</a:t>
            </a:r>
            <a:r>
              <a:rPr lang="en-GB" sz="800" dirty="0"/>
              <a:t> K, ‘</a:t>
            </a:r>
            <a:r>
              <a:rPr lang="en-GB" sz="800" i="1" dirty="0"/>
              <a:t>Social Entrepreneurship</a:t>
            </a:r>
            <a:r>
              <a:rPr lang="en-GB" sz="800" dirty="0"/>
              <a:t>’ (Palgrave </a:t>
            </a:r>
            <a:r>
              <a:rPr lang="en-GB" sz="800" dirty="0" err="1"/>
              <a:t>Macmillian</a:t>
            </a:r>
            <a:r>
              <a:rPr lang="en-GB" sz="800" dirty="0"/>
              <a:t>, 2006) &lt;http://jeffreyrobinsonphd.com/wp-content/uploads/2017/06/Social-Entrepreneurship-Palgrave-Macmillan-1.pdf &gt; (accessed 18 November 2018), pp. 90</a:t>
            </a:r>
          </a:p>
          <a:p>
            <a:r>
              <a:rPr lang="en-GB" sz="800" dirty="0"/>
              <a:t>World Bank Group, ‘</a:t>
            </a:r>
            <a:r>
              <a:rPr lang="en-GB" sz="800" i="1" dirty="0"/>
              <a:t>Background Paper: Digital Dividends: Enabling Digital Entrepreneurs</a:t>
            </a:r>
            <a:r>
              <a:rPr lang="en-GB" sz="800" dirty="0"/>
              <a:t>’ (2016) world development report &lt;http://pubdocs.worldbank.org/en/354261452529895321/WDR16-BP-Enabling-digial-entrepreneurs-DWELSUM.pdf&gt; (accessed 18 November 2018) pp. 1</a:t>
            </a:r>
          </a:p>
          <a:p>
            <a:r>
              <a:rPr lang="en-GB" sz="800" dirty="0"/>
              <a:t>Zahra SA, </a:t>
            </a:r>
            <a:r>
              <a:rPr lang="en-GB" sz="800" dirty="0" err="1"/>
              <a:t>Gedajlovic</a:t>
            </a:r>
            <a:r>
              <a:rPr lang="en-GB" sz="800" dirty="0"/>
              <a:t> E, </a:t>
            </a:r>
            <a:r>
              <a:rPr lang="en-GB" sz="800" dirty="0" err="1"/>
              <a:t>Neubaum</a:t>
            </a:r>
            <a:r>
              <a:rPr lang="en-GB" sz="800" dirty="0"/>
              <a:t> DO, Shulman JM, ‘</a:t>
            </a:r>
            <a:r>
              <a:rPr lang="en-GB" sz="800" i="1" dirty="0"/>
              <a:t>A Typology of social entrepreneurs: Motives, search process, and ethical challenges</a:t>
            </a:r>
            <a:r>
              <a:rPr lang="en-GB" sz="800" dirty="0"/>
              <a:t>’ (2009) 24 Journal of Business Venturing 519-532 &lt;&gt; (accessed 18 November 2018), pp. 519</a:t>
            </a:r>
          </a:p>
          <a:p>
            <a:pPr fontAlgn="base"/>
            <a:r>
              <a:rPr lang="en-GB" sz="800" dirty="0" err="1"/>
              <a:t>Ries</a:t>
            </a:r>
            <a:r>
              <a:rPr lang="en-GB" sz="800" dirty="0"/>
              <a:t>, E. (2011). The Lean Start-up: How Constant Innovation Creates Radically Successful Businesses. Portfolio Penguin. ISBN-10: 0670921602.</a:t>
            </a:r>
          </a:p>
          <a:p>
            <a:pPr fontAlgn="base"/>
            <a:r>
              <a:rPr lang="en-GB" sz="800" dirty="0"/>
              <a:t>Blank, S. (2013). The Four Steps to the Epiphany: Successful Strategies for Products That Win. K &amp; S Ranch; Fifth Edition. ISBN-10: 0989200507.</a:t>
            </a:r>
          </a:p>
          <a:p>
            <a:pPr fontAlgn="base"/>
            <a:r>
              <a:rPr lang="en-GB" sz="800" dirty="0"/>
              <a:t>Parker, G., Alstyne, M. and </a:t>
            </a:r>
            <a:r>
              <a:rPr lang="en-GB" sz="800" dirty="0" err="1"/>
              <a:t>Choudary</a:t>
            </a:r>
            <a:r>
              <a:rPr lang="en-GB" sz="800" dirty="0"/>
              <a:t>, S. (2016). Platform Revolution: How Networked Markets are Transforming the Economy, and How to Make Them Work for You. W. W. Norton &amp; Company. ISBN-10: 0393249131.</a:t>
            </a:r>
          </a:p>
          <a:p>
            <a:pPr fontAlgn="base"/>
            <a:r>
              <a:rPr lang="en-GB" sz="800" dirty="0"/>
              <a:t>Isenberg, D. (2011). The Entrepreneurship Ecosystem Strategy as a New Paradigm for Economic Policy: Principles for Cultivating Entrepreneurship. The Babson Entrepreneurship Ecosystem Project.</a:t>
            </a:r>
          </a:p>
          <a:p>
            <a:pPr fontAlgn="base"/>
            <a:r>
              <a:rPr lang="en-GB" sz="800" dirty="0"/>
              <a:t>Florida, R., Adler, P. and </a:t>
            </a:r>
            <a:r>
              <a:rPr lang="en-GB" sz="800" dirty="0" err="1"/>
              <a:t>Mellander</a:t>
            </a:r>
            <a:r>
              <a:rPr lang="en-GB" sz="800" dirty="0"/>
              <a:t>, C. (2016). The City as Innovation Machine. Working Paper Series. REF. 2016-MPIWP-002. Martin Prosperity Research.</a:t>
            </a:r>
          </a:p>
          <a:p>
            <a:pPr fontAlgn="base"/>
            <a:r>
              <a:rPr lang="en-GB" sz="800" dirty="0"/>
              <a:t>Case, S. (2016). The Third Wave: An Entrepreneur's Vision of the Future. Simon &amp; Schuster. ISBN-10: 1501140752.</a:t>
            </a:r>
          </a:p>
          <a:p>
            <a:pPr fontAlgn="base"/>
            <a:r>
              <a:rPr lang="en-GB" sz="800" dirty="0" err="1"/>
              <a:t>Tringham</a:t>
            </a:r>
            <a:r>
              <a:rPr lang="en-GB" sz="800" dirty="0"/>
              <a:t>, Ruth &amp; Lopez, M.A.. (2001). The democratization of technology. 271 - 279. 10.1109/VSMM.2001.969681. </a:t>
            </a:r>
          </a:p>
          <a:p>
            <a:pPr fontAlgn="base"/>
            <a:r>
              <a:rPr lang="en-GB" sz="800" dirty="0"/>
              <a:t>Deloitte Review, 2014, ‘Democratizing technology Crossing the “CASM” to serve small and medium businesses’, </a:t>
            </a:r>
            <a:r>
              <a:rPr lang="en-GB" sz="800" i="1" dirty="0"/>
              <a:t>Issue 14.</a:t>
            </a:r>
            <a:endParaRPr lang="en-GB" sz="800" dirty="0"/>
          </a:p>
          <a:p>
            <a:pPr fontAlgn="base"/>
            <a:r>
              <a:rPr lang="en-GB" sz="800" i="1" dirty="0" err="1"/>
              <a:t>Vizlly</a:t>
            </a:r>
            <a:r>
              <a:rPr lang="en-GB" sz="800" i="1" dirty="0"/>
              <a:t>. (2018). The Explosive Growth of Airbnb - An Infographic for Hoteliers | </a:t>
            </a:r>
            <a:r>
              <a:rPr lang="en-GB" sz="800" i="1" dirty="0" err="1"/>
              <a:t>Vizlly</a:t>
            </a:r>
            <a:r>
              <a:rPr lang="en-GB" sz="800" i="1" dirty="0"/>
              <a:t>. [online] Available at: https://</a:t>
            </a:r>
            <a:r>
              <a:rPr lang="en-GB" sz="800" i="1" dirty="0" err="1"/>
              <a:t>www.vizlly.com</a:t>
            </a:r>
            <a:r>
              <a:rPr lang="en-GB" sz="800" i="1" dirty="0"/>
              <a:t>/blog-</a:t>
            </a:r>
            <a:r>
              <a:rPr lang="en-GB" sz="800" i="1" dirty="0" err="1"/>
              <a:t>airbnb</a:t>
            </a:r>
            <a:r>
              <a:rPr lang="en-GB" sz="800" i="1" dirty="0"/>
              <a:t>-infographic/ [Accessed 26 Nov. 2018].</a:t>
            </a:r>
          </a:p>
          <a:p>
            <a:pPr fontAlgn="base"/>
            <a:r>
              <a:rPr lang="en-GB" sz="800" i="1" dirty="0"/>
              <a:t>Radcliffe, B. (2018). Collaborative Consumption. [online] Investopedia. Available at: https://</a:t>
            </a:r>
            <a:r>
              <a:rPr lang="en-GB" sz="800" i="1" dirty="0" err="1"/>
              <a:t>www.investopedia.com</a:t>
            </a:r>
            <a:r>
              <a:rPr lang="en-GB" sz="800" i="1" dirty="0"/>
              <a:t>/terms/c/collaborative-</a:t>
            </a:r>
            <a:r>
              <a:rPr lang="en-GB" sz="800" i="1" dirty="0" err="1"/>
              <a:t>consumption.asp</a:t>
            </a:r>
            <a:r>
              <a:rPr lang="en-GB" sz="800" i="1" dirty="0"/>
              <a:t> [Accessed 26 Nov. 2018].</a:t>
            </a:r>
          </a:p>
          <a:p>
            <a:pPr marL="137160" indent="0">
              <a:buNone/>
            </a:pPr>
            <a:endParaRPr lang="en-GB" sz="800" dirty="0"/>
          </a:p>
          <a:p>
            <a:endParaRPr lang="en-GB" sz="800" dirty="0"/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20404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GB" dirty="0"/>
              <a:t>Our initial impression</a:t>
            </a:r>
            <a:endParaRPr dirty="0"/>
          </a:p>
        </p:txBody>
      </p:sp>
      <p:sp>
        <p:nvSpPr>
          <p:cNvPr id="149" name="Google Shape;149;p19"/>
          <p:cNvSpPr/>
          <p:nvPr/>
        </p:nvSpPr>
        <p:spPr>
          <a:xfrm>
            <a:off x="3782972" y="3429000"/>
            <a:ext cx="2385392" cy="11926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Entrepreneurship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7209175" y="2580312"/>
            <a:ext cx="2226300" cy="9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Born talent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923559" y="2501349"/>
            <a:ext cx="2226300" cy="9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Profit driven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923516" y="4335469"/>
            <a:ext cx="2226300" cy="9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High risk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7209183" y="4157868"/>
            <a:ext cx="2226366" cy="9276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Pioneers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3935895" y="5420140"/>
            <a:ext cx="2226366" cy="9276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Heroic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 rot="10800000" flipH="1">
            <a:off x="5764696" y="3437661"/>
            <a:ext cx="1435500" cy="2862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19"/>
          <p:cNvCxnSpPr>
            <a:endCxn id="153" idx="1"/>
          </p:cNvCxnSpPr>
          <p:nvPr/>
        </p:nvCxnSpPr>
        <p:spPr>
          <a:xfrm>
            <a:off x="6015483" y="4360094"/>
            <a:ext cx="1193700" cy="2616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19"/>
          <p:cNvCxnSpPr>
            <a:stCxn id="149" idx="2"/>
          </p:cNvCxnSpPr>
          <p:nvPr/>
        </p:nvCxnSpPr>
        <p:spPr>
          <a:xfrm>
            <a:off x="4975668" y="4621696"/>
            <a:ext cx="0" cy="7983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19"/>
          <p:cNvCxnSpPr/>
          <p:nvPr/>
        </p:nvCxnSpPr>
        <p:spPr>
          <a:xfrm flipH="1">
            <a:off x="3215319" y="4621696"/>
            <a:ext cx="720600" cy="3552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19"/>
          <p:cNvCxnSpPr>
            <a:endCxn id="151" idx="3"/>
          </p:cNvCxnSpPr>
          <p:nvPr/>
        </p:nvCxnSpPr>
        <p:spPr>
          <a:xfrm rot="10800000">
            <a:off x="3149859" y="2965149"/>
            <a:ext cx="1090800" cy="4638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" name="Google Shape;160;p19"/>
          <p:cNvSpPr/>
          <p:nvPr/>
        </p:nvSpPr>
        <p:spPr>
          <a:xfrm>
            <a:off x="3862521" y="1573749"/>
            <a:ext cx="2226300" cy="9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Dark Triad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61" name="Google Shape;161;p19"/>
          <p:cNvCxnSpPr>
            <a:endCxn id="160" idx="2"/>
          </p:cNvCxnSpPr>
          <p:nvPr/>
        </p:nvCxnSpPr>
        <p:spPr>
          <a:xfrm rot="10800000">
            <a:off x="4975671" y="2501349"/>
            <a:ext cx="0" cy="9600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E0F20-058D-4720-8E9B-2513676F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Challenging our initial impressions…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B03E5D-059E-4E03-B720-5566B36F6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Entrepreneurship is multifaceted- how our thoughts have developed from our initial impressions. </a:t>
            </a:r>
          </a:p>
          <a:p>
            <a:r>
              <a:rPr lang="en-US" sz="2400" dirty="0"/>
              <a:t>We have picked two types of Entrepreneurs, but we understand there are many!</a:t>
            </a:r>
          </a:p>
          <a:p>
            <a:r>
              <a:rPr lang="en-US" sz="2400" dirty="0"/>
              <a:t>We’ve picked the two that we’ve learnt the most about and which we felt deviated from the norm and convention.</a:t>
            </a:r>
          </a:p>
          <a:p>
            <a:r>
              <a:rPr lang="en-US" sz="2400" dirty="0"/>
              <a:t>Entrepreneurship develops as society develops alongside technological growth.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221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9CB3-8F6F-4994-B99D-61C75D49B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053" y="2235200"/>
            <a:ext cx="9859366" cy="2387600"/>
          </a:xfrm>
        </p:spPr>
        <p:txBody>
          <a:bodyPr>
            <a:normAutofit/>
          </a:bodyPr>
          <a:lstStyle/>
          <a:p>
            <a:pPr algn="ctr"/>
            <a:r>
              <a:rPr lang="en-GB" sz="7200" dirty="0"/>
              <a:t>Social entrepreneurship </a:t>
            </a:r>
          </a:p>
        </p:txBody>
      </p:sp>
    </p:spTree>
    <p:extLst>
      <p:ext uri="{BB962C8B-B14F-4D97-AF65-F5344CB8AC3E}">
        <p14:creationId xmlns:p14="http://schemas.microsoft.com/office/powerpoint/2010/main" val="25228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D7E6-14B4-4985-9132-A027C5D6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social entrepreneurism exemplify what entrepreneurism means to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CF9A2-C591-47E8-A0D0-1600DDC64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52719" cy="3887285"/>
          </a:xfrm>
        </p:spPr>
        <p:txBody>
          <a:bodyPr>
            <a:normAutofit/>
          </a:bodyPr>
          <a:lstStyle/>
          <a:p>
            <a:r>
              <a:rPr lang="en-GB" dirty="0"/>
              <a:t>Relevant</a:t>
            </a:r>
          </a:p>
          <a:p>
            <a:r>
              <a:rPr lang="en-GB" dirty="0"/>
              <a:t>Challenges out preconceptions about entrepreneurism</a:t>
            </a:r>
          </a:p>
          <a:p>
            <a:r>
              <a:rPr lang="en-GB" dirty="0"/>
              <a:t>People’s idea of what entrepreneurism is changes according to societal developments</a:t>
            </a:r>
          </a:p>
        </p:txBody>
      </p:sp>
      <p:pic>
        <p:nvPicPr>
          <p:cNvPr id="1026" name="Picture 2" descr="Image result for cartoon person thinking">
            <a:extLst>
              <a:ext uri="{FF2B5EF4-FFF2-40B4-BE49-F238E27FC236}">
                <a16:creationId xmlns:a16="http://schemas.microsoft.com/office/drawing/2014/main" id="{221B9C60-A397-46FC-818D-5E1DFDC0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53" y="1764045"/>
            <a:ext cx="2479759" cy="448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1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7C73-C8A0-4047-94DE-2772E6A6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social entrepreneurism exemplify what entrepreneurism means to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2B96-68BD-491D-B3CE-548B8A317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70411"/>
          </a:xfrm>
        </p:spPr>
        <p:txBody>
          <a:bodyPr>
            <a:normAutofit/>
          </a:bodyPr>
          <a:lstStyle/>
          <a:p>
            <a:r>
              <a:rPr lang="en-GB" dirty="0"/>
              <a:t>Show’s how entrepreneurship can be an integral part of societal development</a:t>
            </a:r>
          </a:p>
          <a:p>
            <a:r>
              <a:rPr lang="en-GB" dirty="0" err="1"/>
              <a:t>SafePoint</a:t>
            </a:r>
            <a:r>
              <a:rPr lang="en-GB" dirty="0"/>
              <a:t> Trust</a:t>
            </a:r>
          </a:p>
          <a:p>
            <a:pPr lvl="0"/>
            <a:r>
              <a:rPr lang="en-GB" dirty="0"/>
              <a:t>Social entrepreneurism has inspired </a:t>
            </a:r>
            <a:r>
              <a:rPr lang="en-GB" dirty="0" err="1"/>
              <a:t>intrapreneurism</a:t>
            </a:r>
            <a:endParaRPr lang="en-GB" dirty="0"/>
          </a:p>
          <a:p>
            <a:pPr lvl="0"/>
            <a:r>
              <a:rPr lang="en-GB" dirty="0"/>
              <a:t>Entrepreneurism and society have a symbiotic relationship: both develop each other</a:t>
            </a:r>
          </a:p>
        </p:txBody>
      </p:sp>
      <p:pic>
        <p:nvPicPr>
          <p:cNvPr id="2052" name="Picture 4" descr="Image result for cartoon syringe">
            <a:extLst>
              <a:ext uri="{FF2B5EF4-FFF2-40B4-BE49-F238E27FC236}">
                <a16:creationId xmlns:a16="http://schemas.microsoft.com/office/drawing/2014/main" id="{E785A158-DE2C-41A2-9919-316EBFA82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8"/>
          <a:stretch/>
        </p:blipFill>
        <p:spPr bwMode="auto">
          <a:xfrm>
            <a:off x="2802557" y="4179889"/>
            <a:ext cx="2855283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ymbiotic relationship cartoon">
            <a:extLst>
              <a:ext uri="{FF2B5EF4-FFF2-40B4-BE49-F238E27FC236}">
                <a16:creationId xmlns:a16="http://schemas.microsoft.com/office/drawing/2014/main" id="{9281CEB1-23E8-4563-8AE2-DB0D0D337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40" y="4153040"/>
            <a:ext cx="4224838" cy="234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4AE6-3323-46EF-B472-A5491EF6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social entrepreneurism challenges our preconceptions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9570-4C6B-4C8B-B90D-CDC5A3DA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Preconception 1</a:t>
            </a:r>
            <a:r>
              <a:rPr lang="en-GB" dirty="0"/>
              <a:t>: entrepreneurs possess the dark triad and are purely motivated by personal profit. </a:t>
            </a:r>
          </a:p>
          <a:p>
            <a:r>
              <a:rPr lang="en-GB" dirty="0"/>
              <a:t>Social entrepreneurs are not purely motivated by personal gain, also by creating value for others</a:t>
            </a:r>
          </a:p>
        </p:txBody>
      </p:sp>
      <p:pic>
        <p:nvPicPr>
          <p:cNvPr id="3074" name="Picture 2" descr="Image result for cartoon psychopath">
            <a:extLst>
              <a:ext uri="{FF2B5EF4-FFF2-40B4-BE49-F238E27FC236}">
                <a16:creationId xmlns:a16="http://schemas.microsoft.com/office/drawing/2014/main" id="{32AD3C04-069F-4256-BEF6-8FB5AA2E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16" y="3827551"/>
            <a:ext cx="4705684" cy="26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kind cartoon characters">
            <a:extLst>
              <a:ext uri="{FF2B5EF4-FFF2-40B4-BE49-F238E27FC236}">
                <a16:creationId xmlns:a16="http://schemas.microsoft.com/office/drawing/2014/main" id="{9A34C595-A762-43B3-8D8D-FD9AA535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82" y="3429000"/>
            <a:ext cx="3686002" cy="20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18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3C48-9C41-4C5C-89D2-ACA2ED1D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social entrepreneurism challenges our preconceptions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0FAD-E620-4384-BF26-1593542F7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08350" cy="1865979"/>
          </a:xfrm>
        </p:spPr>
        <p:txBody>
          <a:bodyPr>
            <a:normAutofit/>
          </a:bodyPr>
          <a:lstStyle/>
          <a:p>
            <a:r>
              <a:rPr lang="en-GB" b="1" dirty="0"/>
              <a:t>Preconception 2</a:t>
            </a:r>
            <a:r>
              <a:rPr lang="en-GB" dirty="0"/>
              <a:t>: success in entrepreneurism is defined by profit </a:t>
            </a:r>
          </a:p>
          <a:p>
            <a:pPr lvl="0"/>
            <a:r>
              <a:rPr lang="en-GB" dirty="0"/>
              <a:t>Social entrepreneurship demonstrates success is not as narrow as merely making money, but is multi-faceted. </a:t>
            </a:r>
          </a:p>
          <a:p>
            <a:pPr lvl="0"/>
            <a:r>
              <a:rPr lang="en-GB" dirty="0"/>
              <a:t>Definition of success varies as it is defined by entrepreneurs achieving their personal goals, which vary between different entrepreneurs.</a:t>
            </a:r>
          </a:p>
        </p:txBody>
      </p:sp>
      <p:pic>
        <p:nvPicPr>
          <p:cNvPr id="4098" name="Picture 2" descr="Image result for cartoon making money">
            <a:extLst>
              <a:ext uri="{FF2B5EF4-FFF2-40B4-BE49-F238E27FC236}">
                <a16:creationId xmlns:a16="http://schemas.microsoft.com/office/drawing/2014/main" id="{F460E118-7087-4A6E-A90D-2B00AA80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84" y="3962400"/>
            <a:ext cx="275417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10040285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dirty="0"/>
              <a:t>Digital Entrepreneurship </a:t>
            </a:r>
            <a:endParaRPr sz="8000" dirty="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211" y="3153766"/>
            <a:ext cx="2920746" cy="246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11302"/>
          <a:stretch/>
        </p:blipFill>
        <p:spPr>
          <a:xfrm>
            <a:off x="5518020" y="2912944"/>
            <a:ext cx="2434857" cy="274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788" y="3199273"/>
            <a:ext cx="4484212" cy="179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422184" y="4285485"/>
            <a:ext cx="859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GB" sz="2400" dirty="0">
                <a:solidFill>
                  <a:schemeClr val="dk1"/>
                </a:solidFill>
              </a:rPr>
              <a:t>Socio-economic and technological phenomenon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GB" sz="2400" dirty="0">
                <a:solidFill>
                  <a:schemeClr val="dk1"/>
                </a:solidFill>
              </a:rPr>
              <a:t>Leveraging new digital technology in novel ways to shift the traditional way of doing business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896C99-B635-654F-915D-828998433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69" y="3105531"/>
            <a:ext cx="3774853" cy="18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7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1245</Words>
  <Application>Microsoft Office PowerPoint</Application>
  <PresentationFormat>Breitbild</PresentationFormat>
  <Paragraphs>93</Paragraphs>
  <Slides>15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Noto Sans Symbols</vt:lpstr>
      <vt:lpstr>Trebuchet MS</vt:lpstr>
      <vt:lpstr>Facet</vt:lpstr>
      <vt:lpstr>What Does Entrepreneurship Mean to Us?</vt:lpstr>
      <vt:lpstr>Our initial impression</vt:lpstr>
      <vt:lpstr>Challenging our initial impressions…</vt:lpstr>
      <vt:lpstr>Social entrepreneurship </vt:lpstr>
      <vt:lpstr>How does social entrepreneurism exemplify what entrepreneurism means to us? </vt:lpstr>
      <vt:lpstr>How does social entrepreneurism exemplify what entrepreneurism means to us? </vt:lpstr>
      <vt:lpstr>How social entrepreneurism challenges our preconceptions</vt:lpstr>
      <vt:lpstr>How social entrepreneurism challenges our preconceptions</vt:lpstr>
      <vt:lpstr>Digital Entrepreneurship </vt:lpstr>
      <vt:lpstr>Democratisation of Technology</vt:lpstr>
      <vt:lpstr>Digital Entrepreneur Traits </vt:lpstr>
      <vt:lpstr>Airbnb   </vt:lpstr>
      <vt:lpstr>PowerPoint-Präsentation</vt:lpstr>
      <vt:lpstr>Testimonials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initial impression</dc:title>
  <dc:creator>jiachen min</dc:creator>
  <cp:lastModifiedBy>Ng, Justin</cp:lastModifiedBy>
  <cp:revision>20</cp:revision>
  <dcterms:created xsi:type="dcterms:W3CDTF">2018-11-28T11:52:24Z</dcterms:created>
  <dcterms:modified xsi:type="dcterms:W3CDTF">2018-12-06T12:13:07Z</dcterms:modified>
</cp:coreProperties>
</file>